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_rels/presentation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6.xml.rels" ContentType="application/vnd.openxmlformats-package.relationships+xml"/>
  <Override PartName="/ppt/slideLayouts/slideLayout2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media/image1.jpeg" ContentType="image/jpeg"/>
  <Override PartName="/ppt/media/image2.jpeg" ContentType="image/jpeg"/>
  <Override PartName="/ppt/media/image3.jpeg" ContentType="image/jpeg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12192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3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4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5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p>
            <a:pPr algn="ctr">
              <a:lnSpc>
                <a:spcPct val="90000"/>
              </a:lnSpc>
            </a:pPr>
            <a:r>
              <a:rPr b="0" lang="ru-RU" sz="6000" spc="-1" strike="noStrike">
                <a:solidFill>
                  <a:srgbClr val="000000"/>
                </a:solidFill>
                <a:latin typeface="Calibri Light"/>
              </a:rPr>
              <a:t>Образец </a:t>
            </a:r>
            <a:r>
              <a:rPr b="0" lang="ru-RU" sz="6000" spc="-1" strike="noStrike">
                <a:solidFill>
                  <a:srgbClr val="000000"/>
                </a:solidFill>
                <a:latin typeface="Calibri Light"/>
              </a:rPr>
              <a:t>заголовка</a:t>
            </a:r>
            <a:endParaRPr b="0" lang="ru-RU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743819F8-CA6B-4286-BE92-661AA57B91A9}" type="datetime">
              <a:rPr b="0" lang="ru-RU" sz="1200" spc="-1" strike="noStrike">
                <a:solidFill>
                  <a:srgbClr val="8b8b8b"/>
                </a:solidFill>
                <a:latin typeface="Calibri"/>
              </a:rPr>
              <a:t>14.12.24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880BBFBD-0EB7-48B3-BA7D-A1840FDB7475}" type="slidenum">
              <a:rPr b="0" lang="ru-RU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4400" spc="-1" strike="noStrike">
                <a:solidFill>
                  <a:srgbClr val="000000"/>
                </a:solidFill>
                <a:latin typeface="Calibri Light"/>
              </a:rPr>
              <a:t>Образец заголовка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Образец текста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pc="-1" strike="noStrike">
                <a:solidFill>
                  <a:srgbClr val="000000"/>
                </a:solidFill>
                <a:latin typeface="Calibri"/>
              </a:rPr>
              <a:t>Второй уровень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Третий уровень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Четвертый уровень</a:t>
            </a: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Пятый уровень</a:t>
            </a: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9849AE77-47D9-497B-91D5-3C5A61EF2862}" type="datetime">
              <a:rPr b="0" lang="ru-RU" sz="1200" spc="-1" strike="noStrike">
                <a:solidFill>
                  <a:srgbClr val="8b8b8b"/>
                </a:solidFill>
                <a:latin typeface="Calibri"/>
              </a:rPr>
              <a:t>14.12.24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93BEAC2D-1A55-4AE1-93A6-16F46801F3D4}" type="slidenum">
              <a:rPr b="0" lang="ru-RU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5240" cy="132516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4400" spc="-1" strike="noStrike">
                <a:solidFill>
                  <a:srgbClr val="000000"/>
                </a:solidFill>
                <a:latin typeface="Calibri Light"/>
              </a:rPr>
              <a:t>Образец заголовка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7360" cy="823680"/>
          </a:xfrm>
          <a:prstGeom prst="rect">
            <a:avLst/>
          </a:prstGeom>
        </p:spPr>
        <p:txBody>
          <a:bodyPr anchor="b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ru-RU" sz="2400" spc="-1" strike="noStrike">
                <a:solidFill>
                  <a:srgbClr val="000000"/>
                </a:solidFill>
                <a:latin typeface="Calibri"/>
              </a:rPr>
              <a:t>Образец текста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7360" cy="3684240"/>
          </a:xfrm>
          <a:prstGeom prst="rect">
            <a:avLst/>
          </a:prstGeom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Образец текста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pc="-1" strike="noStrike">
                <a:solidFill>
                  <a:srgbClr val="000000"/>
                </a:solidFill>
                <a:latin typeface="Calibri"/>
              </a:rPr>
              <a:t>Второй уровень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Третий уровень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Четвертый уровень</a:t>
            </a: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Пятый уровень</a:t>
            </a: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920" cy="823680"/>
          </a:xfrm>
          <a:prstGeom prst="rect">
            <a:avLst/>
          </a:prstGeom>
        </p:spPr>
        <p:txBody>
          <a:bodyPr anchor="b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ru-RU" sz="2400" spc="-1" strike="noStrike">
                <a:solidFill>
                  <a:srgbClr val="000000"/>
                </a:solidFill>
                <a:latin typeface="Calibri"/>
              </a:rPr>
              <a:t>Образец текста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920" cy="3684240"/>
          </a:xfrm>
          <a:prstGeom prst="rect">
            <a:avLst/>
          </a:prstGeom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Образец текста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pc="-1" strike="noStrike">
                <a:solidFill>
                  <a:srgbClr val="000000"/>
                </a:solidFill>
                <a:latin typeface="Calibri"/>
              </a:rPr>
              <a:t>Второй уровень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Третий уровень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Четвертый уровень</a:t>
            </a: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Пятый уровень</a:t>
            </a: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81FB6D6C-91DC-4510-9644-55309FA4F627}" type="datetime">
              <a:rPr b="0" lang="ru-RU" sz="1200" spc="-1" strike="noStrike">
                <a:solidFill>
                  <a:srgbClr val="8b8b8b"/>
                </a:solidFill>
                <a:latin typeface="Calibri"/>
              </a:rPr>
              <a:t>14.12.24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88" name="PlaceHolder 7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89" name="PlaceHolder 8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ABE1C0CC-FF49-42DC-98C7-B8F906425BBF}" type="slidenum">
              <a:rPr b="0" lang="ru-RU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hyperlink" Target="https://www.freepik.com/" TargetMode="External"/><Relationship Id="rId3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Заголовок 1"/>
          <p:cNvSpPr txBox="1"/>
          <p:nvPr/>
        </p:nvSpPr>
        <p:spPr>
          <a:xfrm>
            <a:off x="1076760" y="1122480"/>
            <a:ext cx="1003788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42000"/>
          </a:bodyPr>
          <a:p>
            <a:pPr algn="ctr">
              <a:lnSpc>
                <a:spcPct val="90000"/>
              </a:lnSpc>
            </a:pPr>
            <a:r>
              <a:rPr b="0" lang="ru-RU" sz="6000" spc="-1" strike="noStrike">
                <a:solidFill>
                  <a:srgbClr val="000000"/>
                </a:solidFill>
                <a:latin typeface="-apple-system"/>
              </a:rPr>
              <a:t>Методика преподавания программирования в дополнительном образовании</a:t>
            </a:r>
            <a:endParaRPr b="0" lang="ru-RU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7" name="Подзаголовок 2"/>
          <p:cNvSpPr txBox="1"/>
          <p:nvPr/>
        </p:nvSpPr>
        <p:spPr>
          <a:xfrm>
            <a:off x="1523880" y="4197240"/>
            <a:ext cx="9143640" cy="165528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ru-RU" sz="2400" spc="-1" strike="noStrike">
                <a:solidFill>
                  <a:srgbClr val="000000"/>
                </a:solidFill>
                <a:latin typeface="-apple-system"/>
              </a:rPr>
              <a:t>уровень ДООП </a:t>
            </a:r>
            <a:endParaRPr b="0" lang="en-US" sz="24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ru-RU" sz="2400" spc="-1" strike="noStrike">
                <a:solidFill>
                  <a:srgbClr val="000000"/>
                </a:solidFill>
                <a:latin typeface="-apple-system"/>
              </a:rPr>
              <a:t>(дополнительная общеобразовательная общеразвивающая программа)</a:t>
            </a:r>
            <a:endParaRPr b="0" lang="en-US" sz="24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Заголовок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4400" spc="-1" strike="noStrike">
                <a:solidFill>
                  <a:srgbClr val="000000"/>
                </a:solidFill>
                <a:latin typeface="Calibri Light"/>
              </a:rPr>
              <a:t>Методические шаги преподавания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5" name="Объект 2"/>
          <p:cNvSpPr txBox="1"/>
          <p:nvPr/>
        </p:nvSpPr>
        <p:spPr>
          <a:xfrm>
            <a:off x="838080" y="1825560"/>
            <a:ext cx="10979640" cy="90000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76000"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Произвести «плавку» коллектива группы =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&gt; </a:t>
            </a: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обсудить и утвердить на общем совещании учебный проект, «за который возьмемся программировать»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6" name="TextBox 3"/>
          <p:cNvSpPr/>
          <p:nvPr/>
        </p:nvSpPr>
        <p:spPr>
          <a:xfrm>
            <a:off x="1853640" y="2860920"/>
            <a:ext cx="1468800" cy="31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ru-RU" sz="20000" spc="-1" strike="noStrike">
                <a:solidFill>
                  <a:srgbClr val="ff0000"/>
                </a:solidFill>
                <a:latin typeface="Calibri"/>
              </a:rPr>
              <a:t>6</a:t>
            </a:r>
            <a:endParaRPr b="0" lang="en-US" sz="20000" spc="-1" strike="noStrike">
              <a:latin typeface="Arial"/>
            </a:endParaRPr>
          </a:p>
        </p:txBody>
      </p:sp>
      <p:sp>
        <p:nvSpPr>
          <p:cNvPr id="167" name="TextBox 4"/>
          <p:cNvSpPr/>
          <p:nvPr/>
        </p:nvSpPr>
        <p:spPr>
          <a:xfrm>
            <a:off x="6697080" y="4313160"/>
            <a:ext cx="4815720" cy="63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Мячик + «Я Петя Вовкин» о программировании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Не знаю ничего, но очень хочу этому научиться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Заголовок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4400" spc="-1" strike="noStrike">
                <a:solidFill>
                  <a:srgbClr val="000000"/>
                </a:solidFill>
                <a:latin typeface="Calibri Light"/>
              </a:rPr>
              <a:t>Методические шаги преподавания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9" name="Объект 2"/>
          <p:cNvSpPr txBox="1"/>
          <p:nvPr/>
        </p:nvSpPr>
        <p:spPr>
          <a:xfrm>
            <a:off x="838080" y="1825560"/>
            <a:ext cx="10979640" cy="146916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pc="-1" strike="noStrike">
                <a:solidFill>
                  <a:srgbClr val="000000"/>
                </a:solidFill>
                <a:latin typeface="Calibri"/>
              </a:rPr>
              <a:t>Сразу управлять проектом! = 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&gt; </a:t>
            </a:r>
            <a:r>
              <a:rPr b="0" lang="ru-RU" sz="2400" spc="-1" strike="noStrike">
                <a:solidFill>
                  <a:srgbClr val="000000"/>
                </a:solidFill>
                <a:latin typeface="Calibri"/>
              </a:rPr>
              <a:t>Подготовить группу к программированию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, </a:t>
            </a:r>
            <a:r>
              <a:rPr b="0" lang="ru-RU" sz="2400" spc="-1" strike="noStrike">
                <a:solidFill>
                  <a:srgbClr val="000000"/>
                </a:solidFill>
                <a:latin typeface="Calibri"/>
              </a:rPr>
              <a:t>разъяснить действия программиста, как специалиста, составляющего код = «голова понимает, а руки учатся делать»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0" name="TextBox 3"/>
          <p:cNvSpPr/>
          <p:nvPr/>
        </p:nvSpPr>
        <p:spPr>
          <a:xfrm>
            <a:off x="1853640" y="2860920"/>
            <a:ext cx="1468800" cy="31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ru-RU" sz="20000" spc="-1" strike="noStrike">
                <a:solidFill>
                  <a:srgbClr val="ff0000"/>
                </a:solidFill>
                <a:latin typeface="Calibri"/>
              </a:rPr>
              <a:t>7</a:t>
            </a:r>
            <a:endParaRPr b="0" lang="en-US" sz="20000" spc="-1" strike="noStrike">
              <a:latin typeface="Arial"/>
            </a:endParaRPr>
          </a:p>
        </p:txBody>
      </p:sp>
      <p:sp>
        <p:nvSpPr>
          <p:cNvPr id="171" name="TextBox 4"/>
          <p:cNvSpPr/>
          <p:nvPr/>
        </p:nvSpPr>
        <p:spPr>
          <a:xfrm>
            <a:off x="6697080" y="4313160"/>
            <a:ext cx="4815720" cy="63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Мячик + «Я Петя Вовкин» о программировании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Не знаю ничего, но очень хочу этому научиться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Заголовок 1_0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4400" spc="-1" strike="noStrike">
                <a:solidFill>
                  <a:srgbClr val="000000"/>
                </a:solidFill>
                <a:latin typeface="Calibri Light"/>
              </a:rPr>
              <a:t>Метод нового заголовка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3" name="Объект 2_0"/>
          <p:cNvSpPr txBox="1"/>
          <p:nvPr/>
        </p:nvSpPr>
        <p:spPr>
          <a:xfrm>
            <a:off x="838080" y="1825560"/>
            <a:ext cx="10979640" cy="146916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pc="-1" strike="noStrike">
                <a:solidFill>
                  <a:srgbClr val="000000"/>
                </a:solidFill>
                <a:latin typeface="Calibri"/>
              </a:rPr>
              <a:t>Сразу управлять проектом! = 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&gt; </a:t>
            </a:r>
            <a:r>
              <a:rPr b="0" lang="ru-RU" sz="2400" spc="-1" strike="noStrike">
                <a:solidFill>
                  <a:srgbClr val="000000"/>
                </a:solidFill>
                <a:latin typeface="Calibri"/>
              </a:rPr>
              <a:t>Подготовить группу к программированию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, </a:t>
            </a:r>
            <a:r>
              <a:rPr b="0" lang="ru-RU" sz="2400" spc="-1" strike="noStrike">
                <a:solidFill>
                  <a:srgbClr val="000000"/>
                </a:solidFill>
                <a:latin typeface="Calibri"/>
              </a:rPr>
              <a:t>разъяснить действия программиста, как специалиста, составляющего код = «голова понимает, а руки учатся делать»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4" name="TextBox 3_0"/>
          <p:cNvSpPr/>
          <p:nvPr/>
        </p:nvSpPr>
        <p:spPr>
          <a:xfrm>
            <a:off x="1853640" y="2860920"/>
            <a:ext cx="1468800" cy="31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ru-RU" sz="20000" spc="-1" strike="noStrike">
                <a:solidFill>
                  <a:srgbClr val="ff0000"/>
                </a:solidFill>
                <a:latin typeface="Calibri"/>
              </a:rPr>
              <a:t>7</a:t>
            </a:r>
            <a:endParaRPr b="0" lang="en-US" sz="20000" spc="-1" strike="noStrike">
              <a:latin typeface="Arial"/>
            </a:endParaRPr>
          </a:p>
        </p:txBody>
      </p:sp>
      <p:sp>
        <p:nvSpPr>
          <p:cNvPr id="175" name="TextBox 4_0"/>
          <p:cNvSpPr/>
          <p:nvPr/>
        </p:nvSpPr>
        <p:spPr>
          <a:xfrm>
            <a:off x="6697080" y="4313160"/>
            <a:ext cx="4815720" cy="63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Мячик + «Я Петя Вовкин» о программировании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Не знаю ничего, но очень хочу этому научиться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Заголовок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4400" spc="-1" strike="noStrike">
                <a:solidFill>
                  <a:srgbClr val="000000"/>
                </a:solidFill>
                <a:latin typeface="Calibri Light"/>
              </a:rPr>
              <a:t>Характеристики ДООП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9" name="Объект 2"/>
          <p:cNvSpPr txBox="1"/>
          <p:nvPr/>
        </p:nvSpPr>
        <p:spPr>
          <a:xfrm>
            <a:off x="838080" y="1825560"/>
            <a:ext cx="521712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Общедоступность к выбору по желанию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Общедоступность к усвоению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Условно свободный режим посещения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30" name="Рисунок 3" descr=""/>
          <p:cNvPicPr/>
          <p:nvPr/>
        </p:nvPicPr>
        <p:blipFill>
          <a:blip r:embed="rId1"/>
          <a:stretch/>
        </p:blipFill>
        <p:spPr>
          <a:xfrm>
            <a:off x="6409800" y="1923840"/>
            <a:ext cx="5356080" cy="3574440"/>
          </a:xfrm>
          <a:prstGeom prst="rect">
            <a:avLst/>
          </a:prstGeom>
          <a:ln w="0">
            <a:noFill/>
          </a:ln>
        </p:spPr>
      </p:pic>
      <p:sp>
        <p:nvSpPr>
          <p:cNvPr id="131" name="TextBox 4"/>
          <p:cNvSpPr/>
          <p:nvPr/>
        </p:nvSpPr>
        <p:spPr>
          <a:xfrm>
            <a:off x="6414120" y="5807520"/>
            <a:ext cx="507600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Использованы картинки </a:t>
            </a:r>
            <a:r>
              <a:rPr b="0" lang="en-US" sz="1800" spc="-1" strike="noStrike" u="sng">
                <a:solidFill>
                  <a:srgbClr val="0563c1"/>
                </a:solidFill>
                <a:uFillTx/>
                <a:latin typeface="Calibri"/>
                <a:hlinkClick r:id="rId2"/>
              </a:rPr>
              <a:t>https://www.freepik.com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Заголовок 1"/>
          <p:cNvSpPr txBox="1"/>
          <p:nvPr/>
        </p:nvSpPr>
        <p:spPr>
          <a:xfrm>
            <a:off x="8398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4400" spc="-1" strike="noStrike">
                <a:solidFill>
                  <a:srgbClr val="000000"/>
                </a:solidFill>
                <a:latin typeface="Calibri Light"/>
              </a:rPr>
              <a:t>Задачи качества преподавания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3" name="Текст 2"/>
          <p:cNvSpPr txBox="1"/>
          <p:nvPr/>
        </p:nvSpPr>
        <p:spPr>
          <a:xfrm>
            <a:off x="839880" y="1681200"/>
            <a:ext cx="5157360" cy="5180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ru-RU" sz="2400" spc="-1" strike="noStrike">
                <a:solidFill>
                  <a:srgbClr val="000000"/>
                </a:solidFill>
                <a:latin typeface="Calibri"/>
              </a:rPr>
              <a:t>Должно быть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4" name="Объект 3"/>
          <p:cNvSpPr txBox="1"/>
          <p:nvPr/>
        </p:nvSpPr>
        <p:spPr>
          <a:xfrm>
            <a:off x="839880" y="2358360"/>
            <a:ext cx="5157360" cy="9363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Преподавание программирования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5" name="Текст 4"/>
          <p:cNvSpPr txBox="1"/>
          <p:nvPr/>
        </p:nvSpPr>
        <p:spPr>
          <a:xfrm>
            <a:off x="6172200" y="1681200"/>
            <a:ext cx="5182920" cy="5180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ru-RU" sz="2400" spc="-1" strike="noStrike">
                <a:solidFill>
                  <a:srgbClr val="ff0000"/>
                </a:solidFill>
                <a:latin typeface="Calibri"/>
              </a:rPr>
              <a:t>Не должно быть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6" name="Объект 5"/>
          <p:cNvSpPr txBox="1"/>
          <p:nvPr/>
        </p:nvSpPr>
        <p:spPr>
          <a:xfrm>
            <a:off x="6172200" y="2358360"/>
            <a:ext cx="5182920" cy="82440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ff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ff0000"/>
                </a:solidFill>
                <a:latin typeface="Calibri"/>
              </a:rPr>
              <a:t>Игра в программирование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37" name="Рисунок 6" descr=""/>
          <p:cNvPicPr/>
          <p:nvPr/>
        </p:nvPicPr>
        <p:blipFill>
          <a:blip r:embed="rId1"/>
          <a:stretch/>
        </p:blipFill>
        <p:spPr>
          <a:xfrm>
            <a:off x="839880" y="3519720"/>
            <a:ext cx="4541400" cy="3027600"/>
          </a:xfrm>
          <a:prstGeom prst="rect">
            <a:avLst/>
          </a:prstGeom>
          <a:ln w="0">
            <a:noFill/>
          </a:ln>
        </p:spPr>
      </p:pic>
      <p:sp>
        <p:nvSpPr>
          <p:cNvPr id="138" name="Знак запрета 7"/>
          <p:cNvSpPr/>
          <p:nvPr/>
        </p:nvSpPr>
        <p:spPr>
          <a:xfrm>
            <a:off x="9874440" y="1546200"/>
            <a:ext cx="899640" cy="899640"/>
          </a:xfrm>
          <a:prstGeom prst="noSmoking">
            <a:avLst>
              <a:gd name="adj" fmla="val 1875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39" name="Рисунок 8" descr=""/>
          <p:cNvPicPr/>
          <p:nvPr/>
        </p:nvPicPr>
        <p:blipFill>
          <a:blip r:embed="rId2"/>
          <a:stretch/>
        </p:blipFill>
        <p:spPr>
          <a:xfrm>
            <a:off x="6172200" y="3479760"/>
            <a:ext cx="4601880" cy="3061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Заголовок 1"/>
          <p:cNvSpPr txBox="1"/>
          <p:nvPr/>
        </p:nvSpPr>
        <p:spPr>
          <a:xfrm>
            <a:off x="8398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4400" spc="-1" strike="noStrike">
                <a:solidFill>
                  <a:srgbClr val="000000"/>
                </a:solidFill>
                <a:latin typeface="Calibri Light"/>
              </a:rPr>
              <a:t>Педагогические задачи преподавания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1" name="Текст 2"/>
          <p:cNvSpPr txBox="1"/>
          <p:nvPr/>
        </p:nvSpPr>
        <p:spPr>
          <a:xfrm>
            <a:off x="839880" y="1681200"/>
            <a:ext cx="5157360" cy="5180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ru-RU" sz="2400" spc="-1" strike="noStrike">
                <a:solidFill>
                  <a:srgbClr val="000000"/>
                </a:solidFill>
                <a:latin typeface="Calibri"/>
              </a:rPr>
              <a:t>Характеристики детей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2" name="Объект 3"/>
          <p:cNvSpPr txBox="1"/>
          <p:nvPr/>
        </p:nvSpPr>
        <p:spPr>
          <a:xfrm>
            <a:off x="839880" y="2358360"/>
            <a:ext cx="5157360" cy="388656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Абсолютный ноль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Восприятие задач по детски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Готовность улавливать полезную информацию в момент активного интереса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Просто нравится!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Принадлежность к касте программистов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Потенциальные возможности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3" name="Текст 4"/>
          <p:cNvSpPr txBox="1"/>
          <p:nvPr/>
        </p:nvSpPr>
        <p:spPr>
          <a:xfrm>
            <a:off x="6172200" y="1681200"/>
            <a:ext cx="5182920" cy="5180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ru-RU" sz="2400" spc="-1" strike="noStrike">
                <a:solidFill>
                  <a:srgbClr val="000000"/>
                </a:solidFill>
                <a:latin typeface="Calibri"/>
              </a:rPr>
              <a:t>Предметные задачи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4" name="Объект 5"/>
          <p:cNvSpPr txBox="1"/>
          <p:nvPr/>
        </p:nvSpPr>
        <p:spPr>
          <a:xfrm>
            <a:off x="6172200" y="2358360"/>
            <a:ext cx="5550840" cy="38865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Выбрать направление для группы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Заложить основы навыков программирования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Познакомить с типичными классами задач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Дать пример реального программирования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Показать свой профессионализм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Заголовок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4400" spc="-1" strike="noStrike">
                <a:solidFill>
                  <a:srgbClr val="000000"/>
                </a:solidFill>
                <a:latin typeface="Calibri Light"/>
              </a:rPr>
              <a:t>Методические шаги преподавания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6" name="Объект 2"/>
          <p:cNvSpPr txBox="1"/>
          <p:nvPr/>
        </p:nvSpPr>
        <p:spPr>
          <a:xfrm>
            <a:off x="838080" y="1825560"/>
            <a:ext cx="10515240" cy="90000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Выстроить «Я-концепцию» =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&gt; </a:t>
            </a: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Вещать в «эфир» учебной группы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7" name="TextBox 3"/>
          <p:cNvSpPr/>
          <p:nvPr/>
        </p:nvSpPr>
        <p:spPr>
          <a:xfrm>
            <a:off x="1853640" y="2860920"/>
            <a:ext cx="1468800" cy="31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ru-RU" sz="20000" spc="-1" strike="noStrike">
                <a:solidFill>
                  <a:srgbClr val="ff0000"/>
                </a:solidFill>
                <a:latin typeface="Calibri"/>
              </a:rPr>
              <a:t>1</a:t>
            </a:r>
            <a:endParaRPr b="0" lang="en-US" sz="20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Заголовок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4400" spc="-1" strike="noStrike">
                <a:solidFill>
                  <a:srgbClr val="000000"/>
                </a:solidFill>
                <a:latin typeface="Calibri Light"/>
              </a:rPr>
              <a:t>Методические шаги преподавания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9" name="Объект 2"/>
          <p:cNvSpPr txBox="1"/>
          <p:nvPr/>
        </p:nvSpPr>
        <p:spPr>
          <a:xfrm>
            <a:off x="838080" y="1825560"/>
            <a:ext cx="10515240" cy="90000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Познакомиться с группой =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&gt; </a:t>
            </a: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определить навыки, мотивацию, </a:t>
            </a: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характер учащихся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0" name="TextBox 3"/>
          <p:cNvSpPr/>
          <p:nvPr/>
        </p:nvSpPr>
        <p:spPr>
          <a:xfrm>
            <a:off x="1853640" y="2860920"/>
            <a:ext cx="1468800" cy="31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ru-RU" sz="20000" spc="-1" strike="noStrike">
                <a:solidFill>
                  <a:srgbClr val="ff0000"/>
                </a:solidFill>
                <a:latin typeface="Calibri"/>
              </a:rPr>
              <a:t>2</a:t>
            </a:r>
            <a:endParaRPr b="0" lang="en-US" sz="20000" spc="-1" strike="noStrike">
              <a:latin typeface="Arial"/>
            </a:endParaRPr>
          </a:p>
        </p:txBody>
      </p:sp>
      <p:sp>
        <p:nvSpPr>
          <p:cNvPr id="151" name="TextBox 4"/>
          <p:cNvSpPr/>
          <p:nvPr/>
        </p:nvSpPr>
        <p:spPr>
          <a:xfrm>
            <a:off x="6697080" y="4313160"/>
            <a:ext cx="4815720" cy="63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Мячик + «Я Петя Вовкин» о программировании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Не знаю ничего, но очень хочу этому научиться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Заголовок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4400" spc="-1" strike="noStrike">
                <a:solidFill>
                  <a:srgbClr val="000000"/>
                </a:solidFill>
                <a:latin typeface="Calibri Light"/>
              </a:rPr>
              <a:t>Методические шаги преподавания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3" name="Объект 2"/>
          <p:cNvSpPr txBox="1"/>
          <p:nvPr/>
        </p:nvSpPr>
        <p:spPr>
          <a:xfrm>
            <a:off x="838080" y="1825560"/>
            <a:ext cx="10979640" cy="90000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Решить вместе с детьми тестовую задачу =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&gt; </a:t>
            </a: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определить обучаемость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4" name="TextBox 3"/>
          <p:cNvSpPr/>
          <p:nvPr/>
        </p:nvSpPr>
        <p:spPr>
          <a:xfrm>
            <a:off x="1853640" y="2860920"/>
            <a:ext cx="1468800" cy="31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ru-RU" sz="20000" spc="-1" strike="noStrike">
                <a:solidFill>
                  <a:srgbClr val="ff0000"/>
                </a:solidFill>
                <a:latin typeface="Calibri"/>
              </a:rPr>
              <a:t>3</a:t>
            </a:r>
            <a:endParaRPr b="0" lang="en-US" sz="20000" spc="-1" strike="noStrike">
              <a:latin typeface="Arial"/>
            </a:endParaRPr>
          </a:p>
        </p:txBody>
      </p:sp>
      <p:sp>
        <p:nvSpPr>
          <p:cNvPr id="155" name="TextBox 4"/>
          <p:cNvSpPr/>
          <p:nvPr/>
        </p:nvSpPr>
        <p:spPr>
          <a:xfrm>
            <a:off x="6697080" y="4313160"/>
            <a:ext cx="4815720" cy="63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Мячик + «Я Петя Вовкин» о программировании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Не знаю ничего, но очень хочу этому научиться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Заголовок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4400" spc="-1" strike="noStrike">
                <a:solidFill>
                  <a:srgbClr val="000000"/>
                </a:solidFill>
                <a:latin typeface="Calibri Light"/>
              </a:rPr>
              <a:t>Методические шаги преподавания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7" name="Объект 2"/>
          <p:cNvSpPr txBox="1"/>
          <p:nvPr/>
        </p:nvSpPr>
        <p:spPr>
          <a:xfrm>
            <a:off x="838080" y="1825560"/>
            <a:ext cx="10979640" cy="90000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Обратиться к фундаменту «Я концепции» =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&gt; </a:t>
            </a: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определить класс </a:t>
            </a: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        задачи для группы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8" name="TextBox 3"/>
          <p:cNvSpPr/>
          <p:nvPr/>
        </p:nvSpPr>
        <p:spPr>
          <a:xfrm>
            <a:off x="1853640" y="2860920"/>
            <a:ext cx="1468800" cy="31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ru-RU" sz="20000" spc="-1" strike="noStrike">
                <a:solidFill>
                  <a:srgbClr val="ff0000"/>
                </a:solidFill>
                <a:latin typeface="Calibri"/>
              </a:rPr>
              <a:t>4</a:t>
            </a:r>
            <a:endParaRPr b="0" lang="en-US" sz="20000" spc="-1" strike="noStrike">
              <a:latin typeface="Arial"/>
            </a:endParaRPr>
          </a:p>
        </p:txBody>
      </p:sp>
      <p:sp>
        <p:nvSpPr>
          <p:cNvPr id="159" name="TextBox 4"/>
          <p:cNvSpPr/>
          <p:nvPr/>
        </p:nvSpPr>
        <p:spPr>
          <a:xfrm>
            <a:off x="6697080" y="4313160"/>
            <a:ext cx="4815720" cy="63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Мячик + «Я Петя Вовкин» о программировании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Не знаю ничего, но очень хочу этому научиться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Заголовок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4400" spc="-1" strike="noStrike">
                <a:solidFill>
                  <a:srgbClr val="000000"/>
                </a:solidFill>
                <a:latin typeface="Calibri Light"/>
              </a:rPr>
              <a:t>Методические шаги преподавания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1" name="Объект 2"/>
          <p:cNvSpPr txBox="1"/>
          <p:nvPr/>
        </p:nvSpPr>
        <p:spPr>
          <a:xfrm>
            <a:off x="838080" y="1825560"/>
            <a:ext cx="10979640" cy="90000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Образовать потенциал группы =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&gt; </a:t>
            </a: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сформировать учебный проект по </a:t>
            </a: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          программированию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2" name="TextBox 3"/>
          <p:cNvSpPr/>
          <p:nvPr/>
        </p:nvSpPr>
        <p:spPr>
          <a:xfrm>
            <a:off x="1853640" y="2860920"/>
            <a:ext cx="1468800" cy="31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ru-RU" sz="20000" spc="-1" strike="noStrike">
                <a:solidFill>
                  <a:srgbClr val="ff0000"/>
                </a:solidFill>
                <a:latin typeface="Calibri"/>
              </a:rPr>
              <a:t>5</a:t>
            </a:r>
            <a:endParaRPr b="0" lang="en-US" sz="20000" spc="-1" strike="noStrike">
              <a:latin typeface="Arial"/>
            </a:endParaRPr>
          </a:p>
        </p:txBody>
      </p:sp>
      <p:sp>
        <p:nvSpPr>
          <p:cNvPr id="163" name="TextBox 4"/>
          <p:cNvSpPr/>
          <p:nvPr/>
        </p:nvSpPr>
        <p:spPr>
          <a:xfrm>
            <a:off x="6697080" y="4313160"/>
            <a:ext cx="4815720" cy="63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Мячик + «Я Петя Вовкин» о программировании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Не знаю ничего, но очень хочу этому научиться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</TotalTime>
  <Application>LibreOffice/7.1.8.1$Linux_X86_64 LibreOffice_project/10$Build-1</Application>
  <AppVersion>15.0000</AppVersion>
  <Words>338</Words>
  <Paragraphs>60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2024-12-11T06:28:24Z</dcterms:created>
  <dc:creator>webspring</dc:creator>
  <dc:description/>
  <dc:language>en-US</dc:language>
  <cp:lastModifiedBy/>
  <dcterms:modified xsi:type="dcterms:W3CDTF">2024-12-14T19:21:54Z</dcterms:modified>
  <cp:revision>15</cp:revision>
  <dc:subject/>
  <dc:title>Методика преподавания программирования в дополнительном образовании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Широкоэкранный</vt:lpwstr>
  </property>
  <property fmtid="{D5CDD505-2E9C-101B-9397-08002B2CF9AE}" pid="3" name="Slides">
    <vt:i4>11</vt:i4>
  </property>
</Properties>
</file>